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2" r:id="rId3"/>
    <p:sldId id="262" r:id="rId4"/>
    <p:sldId id="303" r:id="rId5"/>
    <p:sldId id="301" r:id="rId6"/>
    <p:sldId id="279" r:id="rId7"/>
    <p:sldId id="277" r:id="rId8"/>
    <p:sldId id="288" r:id="rId9"/>
    <p:sldId id="289" r:id="rId10"/>
    <p:sldId id="294" r:id="rId11"/>
    <p:sldId id="296" r:id="rId12"/>
    <p:sldId id="297" r:id="rId13"/>
    <p:sldId id="299" r:id="rId14"/>
    <p:sldId id="300" r:id="rId15"/>
    <p:sldId id="267" r:id="rId16"/>
    <p:sldId id="278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>
        <p:scale>
          <a:sx n="77" d="100"/>
          <a:sy n="77" d="100"/>
        </p:scale>
        <p:origin x="2544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2314C-BE0E-4547-BBB8-7A2949EAC8F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AF0E4-3329-44CE-93A9-79AA900B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781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FB205-61A9-458E-ACEC-B65E4F8A2D4C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ED75B-C87B-4121-A189-F622047F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924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6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6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6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4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5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78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6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6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2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6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ED75B-C87B-4121-A189-F622047F9C71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6919-AB6F-4B15-A8C4-2DBCD443B15E}" type="datetime1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8F78-4D86-42C6-AC48-4D16BCF0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D51E-A93E-4518-862F-BEA4A2A9F4A0}" type="datetime1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8F78-4D86-42C6-AC48-4D16BCF0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67FB-BFAE-4B1E-86EF-359A7F64AD38}" type="datetime1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8F78-4D86-42C6-AC48-4D16BCF0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7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169D-E7E1-43B3-9E99-A1E28BFFB0FA}" type="datetime1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8F78-4D86-42C6-AC48-4D16BCF0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1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0720-4F15-4B53-AD01-41599EF66E99}" type="datetime1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8F78-4D86-42C6-AC48-4D16BCF0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A649-A40E-4F9B-AAA5-BA0EB2F55C41}" type="datetime1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8F78-4D86-42C6-AC48-4D16BCF0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5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6AA-10C2-4560-A64C-3EDDE0096595}" type="datetime1">
              <a:rPr lang="en-US" smtClean="0"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8F78-4D86-42C6-AC48-4D16BCF0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2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74E5-4931-4523-952F-2CC258477745}" type="datetime1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8F78-4D86-42C6-AC48-4D16BCF0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5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A0AA-4BDE-420F-8D7E-13DD61E61726}" type="datetime1">
              <a:rPr lang="en-US" smtClean="0"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8F78-4D86-42C6-AC48-4D16BCF0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E70E-B6B9-46EF-855E-DCC89EB71438}" type="datetime1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8F78-4D86-42C6-AC48-4D16BCF0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3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656B-061C-40A8-90CF-3B48573B6D2A}" type="datetime1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08F78-4D86-42C6-AC48-4D16BCF0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8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9D50-9FAF-416D-8012-F25672737083}" type="datetime1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Introduction to Pig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08F78-4D86-42C6-AC48-4D16BCF08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slideshare.net/hadoop/practical-problem-solving-with-apache-hadoop-pi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Code\Java\workspace\Pig_trunk\src\docs\src\documentation\resources\images\pig-on-elepha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4213">
            <a:off x="3695700" y="1162298"/>
            <a:ext cx="2133600" cy="1921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00200" y="358140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Data Cleansing with Pig Latin</a:t>
            </a:r>
            <a:endParaRPr lang="zh-CN" altLang="en-US" sz="40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676400"/>
            <a:ext cx="2695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16" idx="3"/>
          </p:cNvCxnSpPr>
          <p:nvPr/>
        </p:nvCxnSpPr>
        <p:spPr>
          <a:xfrm>
            <a:off x="2133600" y="381000"/>
            <a:ext cx="4191000" cy="137160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05025" y="1573900"/>
            <a:ext cx="4295775" cy="40730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57800" y="685800"/>
            <a:ext cx="1143000" cy="1636776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81500" y="2590800"/>
            <a:ext cx="20193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43400" y="2971800"/>
            <a:ext cx="2039112" cy="429288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43400" y="3162300"/>
            <a:ext cx="2039112" cy="102870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29125" y="3352800"/>
            <a:ext cx="1971675" cy="1641642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24633" y="3581400"/>
            <a:ext cx="2076167" cy="225049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6200" y="76200"/>
            <a:ext cx="6019800" cy="6678930"/>
            <a:chOff x="76200" y="76200"/>
            <a:chExt cx="6019800" cy="6678930"/>
          </a:xfrm>
        </p:grpSpPr>
        <p:sp>
          <p:nvSpPr>
            <p:cNvPr id="15" name="Rounded Rectangle 14"/>
            <p:cNvSpPr/>
            <p:nvPr/>
          </p:nvSpPr>
          <p:spPr>
            <a:xfrm>
              <a:off x="76200" y="1295400"/>
              <a:ext cx="205740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Filter by 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6200" y="76200"/>
              <a:ext cx="2057400" cy="6096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Load Users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038600" y="76200"/>
              <a:ext cx="2057400" cy="6096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Load Pages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321825" y="2362200"/>
              <a:ext cx="205740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Join on Name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267233" y="3159456"/>
              <a:ext cx="205740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Group on </a:t>
              </a:r>
              <a:r>
                <a:rPr lang="en-US" dirty="0" err="1" smtClean="0">
                  <a:solidFill>
                    <a:schemeClr val="tx1"/>
                  </a:solidFill>
                </a:rPr>
                <a:t>url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286000" y="3962400"/>
              <a:ext cx="205740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Count Clicks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362200" y="4746008"/>
              <a:ext cx="205740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Order by Clicks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278380" y="5538488"/>
              <a:ext cx="205740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Take Top 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16" idx="2"/>
              <a:endCxn id="15" idx="0"/>
            </p:cNvCxnSpPr>
            <p:nvPr/>
          </p:nvCxnSpPr>
          <p:spPr>
            <a:xfrm>
              <a:off x="1104900" y="685800"/>
              <a:ext cx="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2"/>
            </p:cNvCxnSpPr>
            <p:nvPr/>
          </p:nvCxnSpPr>
          <p:spPr>
            <a:xfrm>
              <a:off x="1104900" y="1752600"/>
              <a:ext cx="0" cy="26670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67300" y="685800"/>
              <a:ext cx="0" cy="133350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104900" y="2019300"/>
              <a:ext cx="39624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200400" y="2019300"/>
              <a:ext cx="0" cy="3429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200400" y="2819400"/>
              <a:ext cx="0" cy="3429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200400" y="3616656"/>
              <a:ext cx="0" cy="3429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200400" y="4419600"/>
              <a:ext cx="0" cy="3429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200400" y="5203208"/>
              <a:ext cx="0" cy="3429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2286000" y="6297930"/>
              <a:ext cx="2057400" cy="457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Save results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208020" y="5962650"/>
              <a:ext cx="0" cy="3429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flipV="1">
            <a:off x="4353066" y="3962400"/>
            <a:ext cx="2200134" cy="256413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7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066800" y="228600"/>
            <a:ext cx="670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Roboto" pitchFamily="2" charset="0"/>
                <a:ea typeface="Roboto" pitchFamily="2" charset="0"/>
              </a:rPr>
              <a:t>Pig </a:t>
            </a:r>
            <a:r>
              <a:rPr lang="en-US" sz="2800" b="1" dirty="0" err="1" smtClean="0">
                <a:latin typeface="Roboto" pitchFamily="2" charset="0"/>
                <a:ea typeface="Roboto" pitchFamily="2" charset="0"/>
              </a:rPr>
              <a:t>Datatypes</a:t>
            </a:r>
            <a:endParaRPr lang="en-US" sz="2800" b="1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39952"/>
              </p:ext>
            </p:extLst>
          </p:nvPr>
        </p:nvGraphicFramePr>
        <p:xfrm>
          <a:off x="1066800" y="1600200"/>
          <a:ext cx="1828800" cy="438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3602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Simple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Type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38100" marR="38100" marT="38100" marB="38100" anchor="ctr"/>
                </a:tc>
              </a:tr>
              <a:tr h="36027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int</a:t>
                      </a:r>
                    </a:p>
                  </a:txBody>
                  <a:tcPr marL="38100" marR="38100" marT="38100" marB="38100"/>
                </a:tc>
              </a:tr>
              <a:tr h="60703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long</a:t>
                      </a:r>
                    </a:p>
                  </a:txBody>
                  <a:tcPr marL="38100" marR="38100" marT="38100" marB="38100"/>
                </a:tc>
              </a:tr>
              <a:tr h="78821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float</a:t>
                      </a:r>
                    </a:p>
                  </a:txBody>
                  <a:tcPr marL="38100" marR="38100" marT="38100" marB="38100"/>
                </a:tc>
              </a:tr>
              <a:tr h="87965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double</a:t>
                      </a:r>
                    </a:p>
                  </a:txBody>
                  <a:tcPr marL="38100" marR="38100" marT="38100" marB="38100"/>
                </a:tc>
              </a:tr>
              <a:tr h="590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chararray</a:t>
                      </a:r>
                    </a:p>
                  </a:txBody>
                  <a:tcPr marL="38100" marR="38100" marT="38100" marB="38100"/>
                </a:tc>
              </a:tr>
              <a:tr h="36027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bytearray</a:t>
                      </a:r>
                    </a:p>
                  </a:txBody>
                  <a:tcPr marL="38100" marR="38100" marT="38100" marB="38100"/>
                </a:tc>
              </a:tr>
              <a:tr h="44318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boolean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754895"/>
              </p:ext>
            </p:extLst>
          </p:nvPr>
        </p:nvGraphicFramePr>
        <p:xfrm>
          <a:off x="3352800" y="2971800"/>
          <a:ext cx="5105400" cy="1507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76600"/>
              </a:tblGrid>
              <a:tr h="3602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Type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Description</a:t>
                      </a:r>
                    </a:p>
                  </a:txBody>
                  <a:tcPr marL="38100" marR="38100" marT="38100" marB="38100" anchor="ctr"/>
                </a:tc>
              </a:tr>
              <a:tr h="360272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tuple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An ordered set of fields.</a:t>
                      </a:r>
                    </a:p>
                  </a:txBody>
                  <a:tcPr marL="38100" marR="38100" marT="38100" marB="38100"/>
                </a:tc>
              </a:tr>
              <a:tr h="422456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bag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An collection of tuples.</a:t>
                      </a:r>
                    </a:p>
                  </a:txBody>
                  <a:tcPr marL="38100" marR="38100" marT="38100" marB="38100"/>
                </a:tc>
              </a:tr>
              <a:tr h="364911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map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A set of key value pairs.</a:t>
                      </a: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066800" y="228600"/>
            <a:ext cx="670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Roboto" pitchFamily="2" charset="0"/>
                <a:ea typeface="Roboto" pitchFamily="2" charset="0"/>
              </a:rPr>
              <a:t>Pig Simple </a:t>
            </a:r>
            <a:r>
              <a:rPr lang="en-US" sz="2800" b="1" dirty="0" err="1" smtClean="0">
                <a:latin typeface="Roboto" pitchFamily="2" charset="0"/>
                <a:ea typeface="Roboto" pitchFamily="2" charset="0"/>
              </a:rPr>
              <a:t>Datatypes</a:t>
            </a:r>
            <a:endParaRPr lang="en-US" sz="2800" b="1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09600" y="1224747"/>
          <a:ext cx="7924800" cy="440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76600"/>
                <a:gridCol w="2819400"/>
              </a:tblGrid>
              <a:tr h="3602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Simple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Type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Description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Example</a:t>
                      </a:r>
                    </a:p>
                  </a:txBody>
                  <a:tcPr marL="38100" marR="38100" marT="38100" marB="38100"/>
                </a:tc>
              </a:tr>
              <a:tr h="36027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int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Signed 32-bit integer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10</a:t>
                      </a:r>
                    </a:p>
                  </a:txBody>
                  <a:tcPr marL="38100" marR="38100" marT="38100" marB="38100"/>
                </a:tc>
              </a:tr>
              <a:tr h="60703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long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Signed 64-bit integer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Data:     10L or 10l</a:t>
                      </a:r>
                    </a:p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Display: 10L</a:t>
                      </a:r>
                    </a:p>
                  </a:txBody>
                  <a:tcPr marL="38100" marR="38100" marT="38100" marB="38100"/>
                </a:tc>
              </a:tr>
              <a:tr h="78821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float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32-bit floating point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Data:     10.5F or 10.5f or 10.5e2f or 10.5E2F</a:t>
                      </a:r>
                    </a:p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Display: 10.5F or 1050.0F</a:t>
                      </a:r>
                    </a:p>
                  </a:txBody>
                  <a:tcPr marL="38100" marR="38100" marT="38100" marB="38100"/>
                </a:tc>
              </a:tr>
              <a:tr h="87965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double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64-bit floating point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Data:     10.5 or 10.5e2 or 10.5E2</a:t>
                      </a:r>
                    </a:p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Display: 10.5 or 1050.0</a:t>
                      </a:r>
                    </a:p>
                  </a:txBody>
                  <a:tcPr marL="38100" marR="38100" marT="38100" marB="38100"/>
                </a:tc>
              </a:tr>
              <a:tr h="590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chararray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Character array (string) in Unicode UTF-8 format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hello world</a:t>
                      </a:r>
                    </a:p>
                  </a:txBody>
                  <a:tcPr marL="38100" marR="38100" marT="38100" marB="38100"/>
                </a:tc>
              </a:tr>
              <a:tr h="36027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bytearray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Byte array (blob)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38100" marR="38100" marT="38100" marB="38100"/>
                </a:tc>
              </a:tr>
              <a:tr h="44318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boolean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boolean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true/false (case insensitive)</a:t>
                      </a: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186543" y="53703"/>
            <a:ext cx="670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Roboto" pitchFamily="2" charset="0"/>
                <a:ea typeface="Roboto" pitchFamily="2" charset="0"/>
              </a:rPr>
              <a:t>Pig Commands</a:t>
            </a:r>
            <a:endParaRPr lang="en-US" sz="2800" b="1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84514" y="774337"/>
          <a:ext cx="6945085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966"/>
                <a:gridCol w="4601119"/>
              </a:tblGrid>
              <a:tr h="365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</a:tr>
              <a:tr h="365160">
                <a:tc>
                  <a:txBody>
                    <a:bodyPr/>
                    <a:lstStyle/>
                    <a:p>
                      <a:r>
                        <a:rPr lang="en-US" dirty="0" smtClean="0"/>
                        <a:t>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data from the file system</a:t>
                      </a:r>
                      <a:endParaRPr lang="en-US" dirty="0"/>
                    </a:p>
                  </a:txBody>
                  <a:tcPr/>
                </a:tc>
              </a:tr>
              <a:tr h="365160">
                <a:tc>
                  <a:txBody>
                    <a:bodyPr/>
                    <a:lstStyle/>
                    <a:p>
                      <a:r>
                        <a:rPr lang="en-US" dirty="0" smtClean="0"/>
                        <a:t>Store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Write data to the file system</a:t>
                      </a:r>
                    </a:p>
                  </a:txBody>
                  <a:tcPr/>
                </a:tc>
              </a:tr>
              <a:tr h="365160">
                <a:tc>
                  <a:txBody>
                    <a:bodyPr/>
                    <a:lstStyle/>
                    <a:p>
                      <a:r>
                        <a:rPr lang="en-US" dirty="0" smtClean="0"/>
                        <a:t>Dump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r>
                        <a:rPr lang="en-US" baseline="0" dirty="0" smtClean="0"/>
                        <a:t> output to </a:t>
                      </a:r>
                      <a:r>
                        <a:rPr lang="en-US" baseline="0" dirty="0" err="1" smtClean="0"/>
                        <a:t>stdout</a:t>
                      </a:r>
                      <a:endParaRPr lang="en-US" dirty="0"/>
                    </a:p>
                  </a:txBody>
                  <a:tcPr/>
                </a:tc>
              </a:tr>
              <a:tr h="63027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Apply expression to each record and generate one or more records</a:t>
                      </a:r>
                      <a:endParaRPr lang="en-US" dirty="0"/>
                    </a:p>
                  </a:txBody>
                  <a:tcPr/>
                </a:tc>
              </a:tr>
              <a:tr h="630276">
                <a:tc>
                  <a:txBody>
                    <a:bodyPr/>
                    <a:lstStyle/>
                    <a:p>
                      <a:r>
                        <a:rPr lang="en-US" dirty="0" smtClean="0"/>
                        <a:t>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Apply predicate to each record and remove records where false</a:t>
                      </a:r>
                      <a:endParaRPr lang="en-US" dirty="0"/>
                    </a:p>
                  </a:txBody>
                  <a:tcPr/>
                </a:tc>
              </a:tr>
              <a:tr h="630276">
                <a:tc>
                  <a:txBody>
                    <a:bodyPr/>
                    <a:lstStyle/>
                    <a:p>
                      <a:r>
                        <a:rPr lang="en-US" dirty="0" smtClean="0"/>
                        <a:t>Group / </a:t>
                      </a:r>
                      <a:r>
                        <a:rPr lang="en-US" dirty="0" err="1" smtClean="0"/>
                        <a:t>Cogroup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Collect records with the same key from one or more inputs</a:t>
                      </a:r>
                      <a:endParaRPr lang="en-US" dirty="0"/>
                    </a:p>
                  </a:txBody>
                  <a:tcPr/>
                </a:tc>
              </a:tr>
              <a:tr h="365160">
                <a:tc>
                  <a:txBody>
                    <a:bodyPr/>
                    <a:lstStyle/>
                    <a:p>
                      <a:r>
                        <a:rPr lang="en-US" dirty="0" smtClean="0"/>
                        <a:t>Join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 two or more inputs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based on a key</a:t>
                      </a:r>
                      <a:endParaRPr lang="en-US" dirty="0"/>
                    </a:p>
                  </a:txBody>
                  <a:tcPr/>
                </a:tc>
              </a:tr>
              <a:tr h="365160"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Sort records based on a Key</a:t>
                      </a:r>
                      <a:endParaRPr lang="en-US" dirty="0"/>
                    </a:p>
                  </a:txBody>
                  <a:tcPr/>
                </a:tc>
              </a:tr>
              <a:tr h="365160">
                <a:tc>
                  <a:txBody>
                    <a:bodyPr/>
                    <a:lstStyle/>
                    <a:p>
                      <a:r>
                        <a:rPr lang="en-US" dirty="0" smtClean="0"/>
                        <a:t>Distinct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Remove</a:t>
                      </a:r>
                      <a:r>
                        <a:rPr lang="en-US" baseline="0" dirty="0" smtClean="0"/>
                        <a:t> duplicate records</a:t>
                      </a:r>
                      <a:endParaRPr lang="en-US" dirty="0"/>
                    </a:p>
                  </a:txBody>
                  <a:tcPr/>
                </a:tc>
              </a:tr>
              <a:tr h="365160">
                <a:tc>
                  <a:txBody>
                    <a:bodyPr/>
                    <a:lstStyle/>
                    <a:p>
                      <a:r>
                        <a:rPr lang="en-US" dirty="0" smtClean="0"/>
                        <a:t>Union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Merge two datasets</a:t>
                      </a:r>
                      <a:endParaRPr lang="en-US" dirty="0"/>
                    </a:p>
                  </a:txBody>
                  <a:tcPr/>
                </a:tc>
              </a:tr>
              <a:tr h="365160">
                <a:tc>
                  <a:txBody>
                    <a:bodyPr/>
                    <a:lstStyle/>
                    <a:p>
                      <a:r>
                        <a:rPr lang="en-US" dirty="0" smtClean="0"/>
                        <a:t>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</a:t>
                      </a:r>
                      <a:r>
                        <a:rPr lang="en-US" baseline="0" dirty="0" smtClean="0"/>
                        <a:t> the number of records</a:t>
                      </a:r>
                      <a:endParaRPr lang="en-US" dirty="0"/>
                    </a:p>
                  </a:txBody>
                  <a:tcPr/>
                </a:tc>
              </a:tr>
              <a:tr h="365160">
                <a:tc>
                  <a:txBody>
                    <a:bodyPr/>
                    <a:lstStyle/>
                    <a:p>
                      <a:r>
                        <a:rPr lang="en-US" dirty="0" smtClean="0"/>
                        <a:t>Split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Split data into 2 or more sets, based on filter conditions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1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219200" y="381000"/>
            <a:ext cx="670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Roboto" pitchFamily="2" charset="0"/>
                <a:ea typeface="Roboto" pitchFamily="2" charset="0"/>
              </a:rPr>
              <a:t>Pig Diagnostic Operators</a:t>
            </a:r>
            <a:endParaRPr lang="en-US" sz="2800" b="1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0" y="236728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Returns the</a:t>
                      </a:r>
                      <a:r>
                        <a:rPr lang="en-US" baseline="0" dirty="0" smtClean="0"/>
                        <a:t> schema of the relation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Dumps the results to the screen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Explain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Displays execution plans.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Illustrate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Displays a step-by-step execution of a sequence of statements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219200"/>
            <a:ext cx="8763000" cy="5181600"/>
            <a:chOff x="76200" y="1524000"/>
            <a:chExt cx="8763000" cy="5181600"/>
          </a:xfrm>
        </p:grpSpPr>
        <p:sp>
          <p:nvSpPr>
            <p:cNvPr id="2" name="Rounded Rectangle 1"/>
            <p:cNvSpPr/>
            <p:nvPr/>
          </p:nvSpPr>
          <p:spPr>
            <a:xfrm>
              <a:off x="76200" y="1524000"/>
              <a:ext cx="8763000" cy="5181600"/>
            </a:xfrm>
            <a:prstGeom prst="roundRect">
              <a:avLst>
                <a:gd name="adj" fmla="val 702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38400" y="2362200"/>
              <a:ext cx="6019800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Parser   (</a:t>
              </a:r>
              <a:r>
                <a:rPr lang="en-US" altLang="zh-CN" b="1" dirty="0" err="1" smtClean="0"/>
                <a:t>PigLatin</a:t>
              </a:r>
              <a:r>
                <a:rPr lang="en-US" altLang="zh-CN" b="1" dirty="0" err="1" smtClean="0">
                  <a:sym typeface="Wingdings" pitchFamily="2" charset="2"/>
                </a:rPr>
                <a:t>LogicalPlan</a:t>
              </a:r>
              <a:r>
                <a:rPr lang="en-US" altLang="zh-CN" b="1" dirty="0" smtClean="0">
                  <a:sym typeface="Wingdings" pitchFamily="2" charset="2"/>
                </a:rPr>
                <a:t>)</a:t>
              </a:r>
              <a:endParaRPr lang="zh-CN" altLang="en-US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38400" y="3200400"/>
              <a:ext cx="6019800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Optimizer   (</a:t>
              </a:r>
              <a:r>
                <a:rPr lang="en-US" altLang="zh-CN" b="1" dirty="0" err="1" smtClean="0"/>
                <a:t>LogicalPlan</a:t>
              </a:r>
              <a:r>
                <a:rPr lang="en-US" altLang="zh-CN" b="1" dirty="0" smtClean="0"/>
                <a:t> </a:t>
              </a:r>
              <a:r>
                <a:rPr lang="en-US" altLang="zh-CN" b="1" dirty="0" smtClean="0">
                  <a:sym typeface="Wingdings" pitchFamily="2" charset="2"/>
                </a:rPr>
                <a:t> </a:t>
              </a:r>
              <a:r>
                <a:rPr lang="en-US" altLang="zh-CN" b="1" dirty="0" err="1" smtClean="0">
                  <a:sym typeface="Wingdings" pitchFamily="2" charset="2"/>
                </a:rPr>
                <a:t>LogicalPlan</a:t>
              </a:r>
              <a:r>
                <a:rPr lang="en-US" altLang="zh-CN" b="1" dirty="0" smtClean="0">
                  <a:sym typeface="Wingdings" pitchFamily="2" charset="2"/>
                </a:rPr>
                <a:t>)</a:t>
              </a:r>
              <a:endParaRPr lang="zh-CN" altLang="en-US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38400" y="4114800"/>
              <a:ext cx="6019800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Compiler  (</a:t>
              </a:r>
              <a:r>
                <a:rPr lang="en-US" altLang="zh-CN" b="1" dirty="0" err="1" smtClean="0"/>
                <a:t>LogicalPlan</a:t>
              </a:r>
              <a:r>
                <a:rPr lang="en-US" altLang="zh-CN" b="1" dirty="0" smtClean="0"/>
                <a:t> </a:t>
              </a:r>
              <a:r>
                <a:rPr lang="en-US" altLang="zh-CN" b="1" dirty="0" smtClean="0">
                  <a:sym typeface="Wingdings" pitchFamily="2" charset="2"/>
                </a:rPr>
                <a:t> </a:t>
              </a:r>
              <a:r>
                <a:rPr lang="en-US" altLang="zh-CN" b="1" dirty="0" err="1" smtClean="0">
                  <a:sym typeface="Wingdings" pitchFamily="2" charset="2"/>
                </a:rPr>
                <a:t>PhysicalPlan</a:t>
              </a:r>
              <a:r>
                <a:rPr lang="en-US" altLang="zh-CN" b="1" dirty="0" smtClean="0">
                  <a:sym typeface="Wingdings" pitchFamily="2" charset="2"/>
                </a:rPr>
                <a:t>  </a:t>
              </a:r>
              <a:r>
                <a:rPr lang="en-US" altLang="zh-CN" b="1" dirty="0" err="1" smtClean="0">
                  <a:sym typeface="Wingdings" pitchFamily="2" charset="2"/>
                </a:rPr>
                <a:t>MapReducePlan</a:t>
              </a:r>
              <a:r>
                <a:rPr lang="en-US" altLang="zh-CN" b="1" dirty="0" smtClean="0">
                  <a:sym typeface="Wingdings" pitchFamily="2" charset="2"/>
                </a:rPr>
                <a:t>)</a:t>
              </a:r>
              <a:endParaRPr lang="zh-CN" altLang="en-US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438400" y="4953000"/>
              <a:ext cx="6019800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 smtClean="0"/>
                <a:t>ExecutionEngine</a:t>
              </a:r>
              <a:endParaRPr lang="zh-CN" altLang="en-US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57200" y="2362200"/>
              <a:ext cx="1752600" cy="3200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 smtClean="0"/>
                <a:t>PigContext</a:t>
              </a:r>
              <a:endParaRPr lang="zh-CN" altLang="en-US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7200" y="5791200"/>
              <a:ext cx="80010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err="1" smtClean="0"/>
                <a:t>Hadoop</a:t>
              </a:r>
              <a:endParaRPr lang="zh-CN" altLang="en-US" sz="240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7200" y="1676400"/>
              <a:ext cx="3733800" cy="533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</a:rPr>
                <a:t>Grunt (Interactive shell)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419600" y="1676400"/>
              <a:ext cx="4038600" cy="533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 smtClean="0">
                  <a:solidFill>
                    <a:schemeClr val="tx1"/>
                  </a:solidFill>
                </a:rPr>
                <a:t>PigServer</a:t>
              </a:r>
              <a:r>
                <a:rPr lang="en-US" altLang="zh-CN" b="1" dirty="0" smtClean="0">
                  <a:solidFill>
                    <a:schemeClr val="tx1"/>
                  </a:solidFill>
                </a:rPr>
                <a:t>  (Java API)  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066800" y="228600"/>
            <a:ext cx="670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Roboto" pitchFamily="2" charset="0"/>
                <a:ea typeface="Roboto" pitchFamily="2" charset="0"/>
              </a:rPr>
              <a:t>Architecture of Pig</a:t>
            </a:r>
            <a:endParaRPr lang="en-US" sz="2800" b="1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066800" y="0"/>
            <a:ext cx="670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Roboto" pitchFamily="2" charset="0"/>
                <a:ea typeface="Roboto" pitchFamily="2" charset="0"/>
              </a:rPr>
              <a:t>Pig Latin </a:t>
            </a:r>
            <a:r>
              <a:rPr lang="en-US" sz="2800" b="1" dirty="0" err="1" smtClean="0">
                <a:latin typeface="Roboto" pitchFamily="2" charset="0"/>
                <a:ea typeface="Roboto" pitchFamily="2" charset="0"/>
              </a:rPr>
              <a:t>vs</a:t>
            </a:r>
            <a:r>
              <a:rPr lang="en-US" sz="2800" b="1" dirty="0" smtClean="0">
                <a:latin typeface="Roboto" pitchFamily="2" charset="0"/>
                <a:ea typeface="Roboto" pitchFamily="2" charset="0"/>
              </a:rPr>
              <a:t> SQL</a:t>
            </a:r>
            <a:endParaRPr lang="en-US" sz="2800" b="1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0242" name="Picture 2" descr="http://guyharrison.squarespace.com/storage/6-01-2012%209-21-39%20PM%20pig%20vs%20hive.png?__SQUARESPACE_CACHEVERSION=1325912009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9886"/>
            <a:ext cx="7920001" cy="58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066800" y="457200"/>
            <a:ext cx="670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atin typeface="Roboto" pitchFamily="2" charset="0"/>
                <a:ea typeface="Roboto" pitchFamily="2" charset="0"/>
              </a:rPr>
              <a:t>RapidMiner</a:t>
            </a:r>
            <a:endParaRPr lang="en-US" sz="2800" b="1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400"/>
            <a:ext cx="9144000" cy="32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Neubot Tests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387158"/>
            <a:ext cx="9042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Structure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1219200"/>
            <a:ext cx="6007100" cy="55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295400"/>
            <a:ext cx="6934200" cy="5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06" y="1591036"/>
            <a:ext cx="6139194" cy="4566026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Hadoop </a:t>
            </a:r>
            <a:r>
              <a:rPr lang="en-GB" dirty="0" smtClean="0"/>
              <a:t>Ecosystem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5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066800" y="-76200"/>
            <a:ext cx="670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Roboto" pitchFamily="2" charset="0"/>
                <a:ea typeface="Roboto" pitchFamily="2" charset="0"/>
              </a:rPr>
              <a:t>MapReduce</a:t>
            </a:r>
            <a:endParaRPr lang="en-US" sz="2800" b="1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3" y="525995"/>
            <a:ext cx="8510577" cy="602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6555432"/>
            <a:ext cx="5791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Roboto" pitchFamily="2" charset="0"/>
                <a:ea typeface="Roboto" pitchFamily="2" charset="0"/>
              </a:rPr>
              <a:t>Source: </a:t>
            </a:r>
            <a:r>
              <a:rPr lang="en-US" sz="1000" dirty="0" smtClean="0">
                <a:latin typeface="Roboto" pitchFamily="2" charset="0"/>
                <a:ea typeface="Roboto" pitchFamily="2" charset="0"/>
                <a:hlinkClick r:id="rId4"/>
              </a:rPr>
              <a:t>http</a:t>
            </a:r>
            <a:r>
              <a:rPr lang="en-US" sz="1000" dirty="0">
                <a:latin typeface="Roboto" pitchFamily="2" charset="0"/>
                <a:ea typeface="Roboto" pitchFamily="2" charset="0"/>
                <a:hlinkClick r:id="rId4"/>
              </a:rPr>
              <a:t>://</a:t>
            </a:r>
            <a:r>
              <a:rPr lang="en-US" sz="1000" dirty="0" smtClean="0">
                <a:latin typeface="Roboto" pitchFamily="2" charset="0"/>
                <a:ea typeface="Roboto" pitchFamily="2" charset="0"/>
                <a:hlinkClick r:id="rId4"/>
              </a:rPr>
              <a:t>www.slideshare.net/hadoop/practical-problem-solving-with-apache-hadoop-pig</a:t>
            </a:r>
            <a:endParaRPr lang="en-US" sz="10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066800" y="228600"/>
            <a:ext cx="670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Roboto" pitchFamily="2" charset="0"/>
                <a:ea typeface="Roboto" pitchFamily="2" charset="0"/>
              </a:rPr>
              <a:t>Pig Latin</a:t>
            </a:r>
            <a:endParaRPr lang="en-US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447800"/>
            <a:ext cx="7772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US" altLang="zh-CN" sz="1800" b="1" dirty="0">
                <a:latin typeface="Roboto" pitchFamily="2" charset="0"/>
                <a:ea typeface="Roboto" pitchFamily="2" charset="0"/>
              </a:rPr>
              <a:t>High level data flow language for exploring very large datasets.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zh-CN" sz="1800" b="1" dirty="0">
                <a:latin typeface="Roboto" pitchFamily="2" charset="0"/>
                <a:ea typeface="Roboto" pitchFamily="2" charset="0"/>
              </a:rPr>
              <a:t>Provides an engine for executing data flows in parallel on Hadoop.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Roboto" pitchFamily="2" charset="0"/>
                <a:ea typeface="Roboto" pitchFamily="2" charset="0"/>
              </a:rPr>
              <a:t>Compiler </a:t>
            </a:r>
            <a:r>
              <a:rPr lang="en-US" sz="1800" b="1" dirty="0">
                <a:latin typeface="Roboto" pitchFamily="2" charset="0"/>
                <a:ea typeface="Roboto" pitchFamily="2" charset="0"/>
              </a:rPr>
              <a:t>that produces sequences of MapReduce programs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Roboto" pitchFamily="2" charset="0"/>
                <a:ea typeface="Roboto" pitchFamily="2" charset="0"/>
              </a:rPr>
              <a:t>Structure </a:t>
            </a:r>
            <a:r>
              <a:rPr lang="en-US" sz="1800" b="1" dirty="0">
                <a:latin typeface="Roboto" pitchFamily="2" charset="0"/>
                <a:ea typeface="Roboto" pitchFamily="2" charset="0"/>
              </a:rPr>
              <a:t>is amenable to substantial </a:t>
            </a:r>
            <a:r>
              <a:rPr lang="en-US" sz="1800" b="1" dirty="0" smtClean="0">
                <a:latin typeface="Roboto" pitchFamily="2" charset="0"/>
                <a:ea typeface="Roboto" pitchFamily="2" charset="0"/>
              </a:rPr>
              <a:t>parallelization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zh-CN" sz="1800" b="1" dirty="0">
                <a:latin typeface="Roboto" pitchFamily="2" charset="0"/>
                <a:ea typeface="Roboto" pitchFamily="2" charset="0"/>
              </a:rPr>
              <a:t>Operates on files in </a:t>
            </a:r>
            <a:r>
              <a:rPr lang="en-US" altLang="zh-CN" sz="1800" b="1" dirty="0" smtClean="0">
                <a:latin typeface="Roboto" pitchFamily="2" charset="0"/>
                <a:ea typeface="Roboto" pitchFamily="2" charset="0"/>
              </a:rPr>
              <a:t>HDFS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altLang="zh-CN" sz="1800" b="1" dirty="0">
                <a:latin typeface="Roboto" pitchFamily="2" charset="0"/>
                <a:ea typeface="Roboto" pitchFamily="2" charset="0"/>
              </a:rPr>
              <a:t>Metadata not required, but used when available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Roboto" pitchFamily="2" charset="0"/>
              <a:ea typeface="宋体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4033897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b="1" dirty="0" smtClean="0">
                <a:latin typeface="Roboto" pitchFamily="2" charset="0"/>
                <a:ea typeface="Roboto" pitchFamily="2" charset="0"/>
              </a:rPr>
              <a:t>Key Properties of Pig: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b="1" dirty="0" smtClean="0">
                <a:latin typeface="Roboto" pitchFamily="2" charset="0"/>
                <a:ea typeface="Roboto" pitchFamily="2" charset="0"/>
              </a:rPr>
              <a:t>Ease </a:t>
            </a:r>
            <a:r>
              <a:rPr lang="en-US" sz="1600" b="1" dirty="0">
                <a:latin typeface="Roboto" pitchFamily="2" charset="0"/>
                <a:ea typeface="Roboto" pitchFamily="2" charset="0"/>
              </a:rPr>
              <a:t>of programming: Trivial to achieve parallel execution of simple and parallel data analysis tasks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b="1" dirty="0">
                <a:latin typeface="Roboto" pitchFamily="2" charset="0"/>
                <a:ea typeface="Roboto" pitchFamily="2" charset="0"/>
              </a:rPr>
              <a:t>Optimization opportunities: Allows the user to focus on semantics rather than efficiency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b="1" dirty="0">
                <a:latin typeface="Roboto" pitchFamily="2" charset="0"/>
                <a:ea typeface="Roboto" pitchFamily="2" charset="0"/>
              </a:rPr>
              <a:t>Extensibility: Users can create their own functions to do special-purpose processing</a:t>
            </a:r>
          </a:p>
        </p:txBody>
      </p:sp>
      <p:pic>
        <p:nvPicPr>
          <p:cNvPr id="5" name="Picture 2" descr="http://research.yahoo.com/files/images/pig_op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437853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3" y="1676400"/>
            <a:ext cx="7222035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10543" y="52977"/>
            <a:ext cx="32004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Roboto" pitchFamily="2" charset="0"/>
                <a:ea typeface="Roboto" pitchFamily="2" charset="0"/>
              </a:rPr>
              <a:t>Why Pig?</a:t>
            </a:r>
            <a:endParaRPr lang="en-US" sz="2800" b="1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9193" y="38100"/>
            <a:ext cx="58674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Roboto" pitchFamily="2" charset="0"/>
                <a:ea typeface="Roboto" pitchFamily="2" charset="0"/>
              </a:rPr>
              <a:t>Equivalent Java MapReduce Code</a:t>
            </a:r>
            <a:endParaRPr lang="en-US" sz="2800" b="1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858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2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481</Words>
  <Application>Microsoft Macintosh PowerPoint</Application>
  <PresentationFormat>Présentation à l'écran (4:3)</PresentationFormat>
  <Paragraphs>156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Calibri</vt:lpstr>
      <vt:lpstr>Roboto</vt:lpstr>
      <vt:lpstr>Wingdings</vt:lpstr>
      <vt:lpstr>宋体</vt:lpstr>
      <vt:lpstr>Arial</vt:lpstr>
      <vt:lpstr>Office Theme</vt:lpstr>
      <vt:lpstr>Data Cleansing with Pig Latin</vt:lpstr>
      <vt:lpstr>Neubot Tests</vt:lpstr>
      <vt:lpstr>Data Structure</vt:lpstr>
      <vt:lpstr>Example</vt:lpstr>
      <vt:lpstr>Hadoop Ecosystem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Hands-on introduction to Pig</dc:title>
  <dc:creator>Prashanth Babu</dc:creator>
  <cp:lastModifiedBy>Javier Espinosa</cp:lastModifiedBy>
  <cp:revision>223</cp:revision>
  <dcterms:created xsi:type="dcterms:W3CDTF">2012-07-24T02:18:37Z</dcterms:created>
  <dcterms:modified xsi:type="dcterms:W3CDTF">2016-02-11T11:58:03Z</dcterms:modified>
</cp:coreProperties>
</file>